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11"/>
  </p:notesMasterIdLst>
  <p:sldIdLst>
    <p:sldId id="256" r:id="rId4"/>
    <p:sldId id="269" r:id="rId5"/>
    <p:sldId id="271" r:id="rId6"/>
    <p:sldId id="1245" r:id="rId7"/>
    <p:sldId id="1246" r:id="rId8"/>
    <p:sldId id="1247" r:id="rId9"/>
    <p:sldId id="1229" r:id="rId10"/>
    <p:sldId id="273" r:id="rId12"/>
    <p:sldId id="258" r:id="rId13"/>
    <p:sldId id="1249" r:id="rId14"/>
    <p:sldId id="1250" r:id="rId15"/>
    <p:sldId id="274" r:id="rId16"/>
    <p:sldId id="279" r:id="rId17"/>
    <p:sldId id="1248" r:id="rId18"/>
    <p:sldId id="1251" r:id="rId19"/>
    <p:sldId id="276" r:id="rId20"/>
    <p:sldId id="275" r:id="rId21"/>
    <p:sldId id="259" r:id="rId22"/>
    <p:sldId id="278" r:id="rId23"/>
    <p:sldId id="1230" r:id="rId24"/>
    <p:sldId id="1235" r:id="rId25"/>
    <p:sldId id="1234" r:id="rId26"/>
    <p:sldId id="1236" r:id="rId27"/>
    <p:sldId id="1278" r:id="rId28"/>
    <p:sldId id="268" r:id="rId29"/>
    <p:sldId id="1252" r:id="rId30"/>
    <p:sldId id="1253" r:id="rId31"/>
    <p:sldId id="1272" r:id="rId32"/>
    <p:sldId id="1269" r:id="rId33"/>
    <p:sldId id="1273" r:id="rId34"/>
    <p:sldId id="1270" r:id="rId35"/>
    <p:sldId id="26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æ æ ·å¼ï¼æ ç½æ 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æµè²æ ·å¼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597"/>
  </p:normalViewPr>
  <p:slideViewPr>
    <p:cSldViewPr snapToGrid="0" snapToObjects="1">
      <p:cViewPr varScale="1">
        <p:scale>
          <a:sx n="85" d="100"/>
          <a:sy n="85" d="100"/>
        </p:scale>
        <p:origin x="5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C7F5B-E0EC-514D-BE69-3AB1DDD450B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014D0-35F5-854D-BF42-24ABF7AE225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缺乏可解释性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一般是针对某一具体问题的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ad hoc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方法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endParaRPr kumimoji="1" lang="zh-CN" altLang="en-US" sz="1200" b="0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3012" name="灯片编号占位符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920970C5-6404-472D-A063-FE7783B498F0}" type="slidenum">
              <a:rPr kumimoji="1" lang="zh-CN" altLang="en-US" sz="1200" b="0">
                <a:solidFill>
                  <a:schemeClr val="tx1"/>
                </a:solidFill>
                <a:latin typeface="Tahoma" panose="020B0604030504040204" pitchFamily="34" charset="0"/>
              </a:rPr>
            </a:fld>
            <a:endParaRPr kumimoji="1" lang="en-US" altLang="zh-CN" sz="1200" b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014D0-35F5-854D-BF42-24ABF7AE225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63FA4-84C6-4443-9089-1EB0DCF72BC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7FEE4-89B3-B145-894E-F79A9273ADA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1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1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sv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CN" altLang="en-US" sz="4400" b="1" dirty="0"/>
              <a:t>基于特征工程的增量同名消歧方法</a:t>
            </a:r>
            <a:br>
              <a:rPr lang="en-US" altLang="zh-CN" sz="4400" b="1" dirty="0"/>
            </a:br>
            <a:r>
              <a:rPr lang="en-US" sz="3600" b="1" dirty="0"/>
              <a:t>FIND: </a:t>
            </a:r>
            <a:r>
              <a:rPr lang="en-US" sz="3200" b="1" dirty="0">
                <a:solidFill>
                  <a:srgbClr val="C00000"/>
                </a:solidFill>
              </a:rPr>
              <a:t>F</a:t>
            </a:r>
            <a:r>
              <a:rPr lang="en-US" sz="3200" b="1" dirty="0"/>
              <a:t>eature Engineering-Based </a:t>
            </a:r>
            <a:r>
              <a:rPr lang="en-US" sz="3200" b="1" dirty="0">
                <a:solidFill>
                  <a:srgbClr val="C00000"/>
                </a:solidFill>
              </a:rPr>
              <a:t>I</a:t>
            </a:r>
            <a:r>
              <a:rPr lang="en-US" sz="3200" b="1" dirty="0"/>
              <a:t>ncremental </a:t>
            </a:r>
            <a:r>
              <a:rPr lang="en-US" sz="3200" b="1" dirty="0">
                <a:solidFill>
                  <a:srgbClr val="C00000"/>
                </a:solidFill>
              </a:rPr>
              <a:t>N</a:t>
            </a:r>
            <a:r>
              <a:rPr lang="en-US" sz="3200" b="1" dirty="0"/>
              <a:t>ame </a:t>
            </a:r>
            <a:r>
              <a:rPr lang="en-US" sz="3200" b="1" dirty="0">
                <a:solidFill>
                  <a:srgbClr val="C00000"/>
                </a:solidFill>
              </a:rPr>
              <a:t>D</a:t>
            </a:r>
            <a:r>
              <a:rPr lang="en-US" sz="3200" b="1" dirty="0"/>
              <a:t>isambiguation Method</a:t>
            </a:r>
            <a:br>
              <a:rPr lang="en-US" sz="4400" b="1" dirty="0"/>
            </a:b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59110"/>
            <a:ext cx="9144000" cy="17159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/>
              <a:t>小孩子才做选择题</a:t>
            </a:r>
            <a:endParaRPr lang="en-US" altLang="zh-CN" sz="1800" b="1" dirty="0"/>
          </a:p>
          <a:p>
            <a:pPr>
              <a:lnSpc>
                <a:spcPct val="150000"/>
              </a:lnSpc>
            </a:pPr>
            <a:r>
              <a:rPr lang="zh-CN" altLang="en-US" sz="1800" b="1" dirty="0"/>
              <a:t>颜杨</a:t>
            </a:r>
            <a:r>
              <a:rPr lang="en-US" altLang="zh-CN" sz="1800" b="1" dirty="0"/>
              <a:t>  </a:t>
            </a:r>
            <a:r>
              <a:rPr lang="zh-CN" altLang="en-US" sz="1800" b="1" dirty="0"/>
              <a:t>尹子长  丁丽媛  郭聪颖  危倩</a:t>
            </a:r>
            <a:endParaRPr lang="en-US" altLang="zh-CN" sz="1800" b="1" dirty="0"/>
          </a:p>
          <a:p>
            <a:pPr>
              <a:lnSpc>
                <a:spcPct val="150000"/>
              </a:lnSpc>
            </a:pPr>
            <a:r>
              <a:rPr lang="zh-CN" altLang="en-US" sz="1800" b="1" dirty="0"/>
              <a:t>北京邮电大学 网络与交换技术国家重点实验室</a:t>
            </a:r>
            <a:endParaRPr lang="zh-CN" altLang="en-US" sz="1800" b="1" dirty="0"/>
          </a:p>
          <a:p>
            <a:pPr>
              <a:lnSpc>
                <a:spcPct val="150000"/>
              </a:lnSpc>
            </a:pPr>
            <a:endParaRPr lang="en-US" sz="1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4640" y="183515"/>
            <a:ext cx="8933180" cy="33483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925" y="3531870"/>
            <a:ext cx="8557895" cy="32461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155" y="1586865"/>
            <a:ext cx="10219055" cy="40074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特征工程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6460" y="1487170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构造特征</a:t>
            </a:r>
            <a:endParaRPr lang="zh-CN" altLang="en-US" dirty="0"/>
          </a:p>
          <a:p>
            <a:pPr>
              <a:lnSpc>
                <a:spcPct val="100000"/>
              </a:lnSpc>
            </a:pPr>
            <a:r>
              <a:rPr lang="en-US" altLang="zh-CN" dirty="0">
                <a:sym typeface="+mn-ea"/>
              </a:rPr>
              <a:t>title</a:t>
            </a:r>
            <a:r>
              <a:rPr lang="zh-CN" altLang="en-US" dirty="0">
                <a:sym typeface="+mn-ea"/>
              </a:rPr>
              <a:t>信息使用</a:t>
            </a:r>
            <a:r>
              <a:rPr lang="en-US" altLang="zh-CN" dirty="0">
                <a:sym typeface="+mn-ea"/>
              </a:rPr>
              <a:t>word2vec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triplet loss</a:t>
            </a:r>
            <a:r>
              <a:rPr lang="zh-CN" altLang="en-US" dirty="0">
                <a:sym typeface="+mn-ea"/>
              </a:rPr>
              <a:t>作</a:t>
            </a:r>
            <a:r>
              <a:rPr lang="en-US" altLang="zh-CN" dirty="0">
                <a:sym typeface="+mn-ea"/>
              </a:rPr>
              <a:t>embedding</a:t>
            </a:r>
            <a:endParaRPr lang="en-US" altLang="zh-CN" dirty="0"/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8"/>
          <p:cNvSpPr/>
          <p:nvPr/>
        </p:nvSpPr>
        <p:spPr bwMode="auto">
          <a:xfrm>
            <a:off x="3845495" y="868765"/>
            <a:ext cx="1907854" cy="1114471"/>
          </a:xfrm>
          <a:custGeom>
            <a:avLst/>
            <a:gdLst>
              <a:gd name="T0" fmla="*/ 0 w 965296"/>
              <a:gd name="T1" fmla="*/ 479342 h 965296"/>
              <a:gd name="T2" fmla="*/ 137139 w 965296"/>
              <a:gd name="T3" fmla="*/ 140395 h 965296"/>
              <a:gd name="T4" fmla="*/ 468216 w 965296"/>
              <a:gd name="T5" fmla="*/ 0 h 965296"/>
              <a:gd name="T6" fmla="*/ 799295 w 965296"/>
              <a:gd name="T7" fmla="*/ 140396 h 965296"/>
              <a:gd name="T8" fmla="*/ 936432 w 965296"/>
              <a:gd name="T9" fmla="*/ 479342 h 965296"/>
              <a:gd name="T10" fmla="*/ 799295 w 965296"/>
              <a:gd name="T11" fmla="*/ 818259 h 965296"/>
              <a:gd name="T12" fmla="*/ 468216 w 965296"/>
              <a:gd name="T13" fmla="*/ 958649 h 965296"/>
              <a:gd name="T14" fmla="*/ 137139 w 965296"/>
              <a:gd name="T15" fmla="*/ 818258 h 965296"/>
              <a:gd name="T16" fmla="*/ 1 w 965296"/>
              <a:gd name="T17" fmla="*/ 479342 h 965296"/>
              <a:gd name="T18" fmla="*/ 0 w 965296"/>
              <a:gd name="T19" fmla="*/ 479342 h 9652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65296"/>
              <a:gd name="T31" fmla="*/ 0 h 965296"/>
              <a:gd name="T32" fmla="*/ 965296 w 965296"/>
              <a:gd name="T33" fmla="*/ 965296 h 96529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65296" h="965296">
                <a:moveTo>
                  <a:pt x="0" y="482648"/>
                </a:moveTo>
                <a:cubicBezTo>
                  <a:pt x="0" y="354642"/>
                  <a:pt x="50851" y="231878"/>
                  <a:pt x="141365" y="141364"/>
                </a:cubicBezTo>
                <a:cubicBezTo>
                  <a:pt x="231879" y="50850"/>
                  <a:pt x="354643" y="0"/>
                  <a:pt x="482649" y="0"/>
                </a:cubicBezTo>
                <a:cubicBezTo>
                  <a:pt x="610655" y="0"/>
                  <a:pt x="733419" y="50851"/>
                  <a:pt x="823933" y="141365"/>
                </a:cubicBezTo>
                <a:cubicBezTo>
                  <a:pt x="914447" y="231879"/>
                  <a:pt x="965297" y="354643"/>
                  <a:pt x="965297" y="482649"/>
                </a:cubicBezTo>
                <a:cubicBezTo>
                  <a:pt x="965297" y="610655"/>
                  <a:pt x="914447" y="733419"/>
                  <a:pt x="823933" y="823933"/>
                </a:cubicBezTo>
                <a:cubicBezTo>
                  <a:pt x="733419" y="914447"/>
                  <a:pt x="610655" y="965297"/>
                  <a:pt x="482649" y="965297"/>
                </a:cubicBezTo>
                <a:cubicBezTo>
                  <a:pt x="354643" y="965297"/>
                  <a:pt x="231879" y="914447"/>
                  <a:pt x="141365" y="823932"/>
                </a:cubicBezTo>
                <a:cubicBezTo>
                  <a:pt x="50851" y="733418"/>
                  <a:pt x="1" y="610654"/>
                  <a:pt x="1" y="482648"/>
                </a:cubicBezTo>
                <a:lnTo>
                  <a:pt x="0" y="482648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lIns="156604" tIns="156604" rIns="156604" bIns="156604" anchor="ctr"/>
          <a:lstStyle>
            <a:lvl1pPr defTabSz="1066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066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066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066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066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共同作者类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20"/>
          <p:cNvSpPr/>
          <p:nvPr/>
        </p:nvSpPr>
        <p:spPr bwMode="auto">
          <a:xfrm>
            <a:off x="3334699" y="4566447"/>
            <a:ext cx="1907854" cy="947375"/>
          </a:xfrm>
          <a:custGeom>
            <a:avLst/>
            <a:gdLst>
              <a:gd name="T0" fmla="*/ 0 w 965296"/>
              <a:gd name="T1" fmla="*/ 479285 h 965296"/>
              <a:gd name="T2" fmla="*/ 137146 w 965296"/>
              <a:gd name="T3" fmla="*/ 140395 h 965296"/>
              <a:gd name="T4" fmla="*/ 468243 w 965296"/>
              <a:gd name="T5" fmla="*/ 0 h 965296"/>
              <a:gd name="T6" fmla="*/ 799343 w 965296"/>
              <a:gd name="T7" fmla="*/ 140396 h 965296"/>
              <a:gd name="T8" fmla="*/ 936488 w 965296"/>
              <a:gd name="T9" fmla="*/ 479286 h 965296"/>
              <a:gd name="T10" fmla="*/ 799343 w 965296"/>
              <a:gd name="T11" fmla="*/ 818215 h 965296"/>
              <a:gd name="T12" fmla="*/ 468243 w 965296"/>
              <a:gd name="T13" fmla="*/ 958593 h 965296"/>
              <a:gd name="T14" fmla="*/ 137146 w 965296"/>
              <a:gd name="T15" fmla="*/ 818214 h 965296"/>
              <a:gd name="T16" fmla="*/ 1 w 965296"/>
              <a:gd name="T17" fmla="*/ 479285 h 965296"/>
              <a:gd name="T18" fmla="*/ 0 w 965296"/>
              <a:gd name="T19" fmla="*/ 479285 h 9652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65296"/>
              <a:gd name="T31" fmla="*/ 0 h 965296"/>
              <a:gd name="T32" fmla="*/ 965296 w 965296"/>
              <a:gd name="T33" fmla="*/ 965296 h 96529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65296" h="965296">
                <a:moveTo>
                  <a:pt x="0" y="482648"/>
                </a:moveTo>
                <a:cubicBezTo>
                  <a:pt x="0" y="354642"/>
                  <a:pt x="50851" y="231878"/>
                  <a:pt x="141365" y="141364"/>
                </a:cubicBezTo>
                <a:cubicBezTo>
                  <a:pt x="231879" y="50850"/>
                  <a:pt x="354643" y="0"/>
                  <a:pt x="482649" y="0"/>
                </a:cubicBezTo>
                <a:cubicBezTo>
                  <a:pt x="610655" y="0"/>
                  <a:pt x="733419" y="50851"/>
                  <a:pt x="823933" y="141365"/>
                </a:cubicBezTo>
                <a:cubicBezTo>
                  <a:pt x="914447" y="231879"/>
                  <a:pt x="965297" y="354643"/>
                  <a:pt x="965297" y="482649"/>
                </a:cubicBezTo>
                <a:cubicBezTo>
                  <a:pt x="965297" y="610655"/>
                  <a:pt x="914447" y="733419"/>
                  <a:pt x="823933" y="823933"/>
                </a:cubicBezTo>
                <a:cubicBezTo>
                  <a:pt x="733419" y="914447"/>
                  <a:pt x="610655" y="965297"/>
                  <a:pt x="482649" y="965297"/>
                </a:cubicBezTo>
                <a:cubicBezTo>
                  <a:pt x="354643" y="965297"/>
                  <a:pt x="231879" y="914447"/>
                  <a:pt x="141365" y="823932"/>
                </a:cubicBezTo>
                <a:cubicBezTo>
                  <a:pt x="50851" y="733418"/>
                  <a:pt x="1" y="610654"/>
                  <a:pt x="1" y="482648"/>
                </a:cubicBezTo>
                <a:lnTo>
                  <a:pt x="0" y="482648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lIns="156604" tIns="156604" rIns="156604" bIns="156604" anchor="ctr"/>
          <a:lstStyle>
            <a:lvl1pPr defTabSz="1066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066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066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066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066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会议名称类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21"/>
          <p:cNvSpPr/>
          <p:nvPr/>
        </p:nvSpPr>
        <p:spPr bwMode="auto">
          <a:xfrm>
            <a:off x="6885565" y="1196264"/>
            <a:ext cx="1755485" cy="1035180"/>
          </a:xfrm>
          <a:custGeom>
            <a:avLst/>
            <a:gdLst>
              <a:gd name="T0" fmla="*/ 0 w 965296"/>
              <a:gd name="T1" fmla="*/ 479342 h 965296"/>
              <a:gd name="T2" fmla="*/ 137139 w 965296"/>
              <a:gd name="T3" fmla="*/ 140395 h 965296"/>
              <a:gd name="T4" fmla="*/ 468216 w 965296"/>
              <a:gd name="T5" fmla="*/ 0 h 965296"/>
              <a:gd name="T6" fmla="*/ 799295 w 965296"/>
              <a:gd name="T7" fmla="*/ 140396 h 965296"/>
              <a:gd name="T8" fmla="*/ 936432 w 965296"/>
              <a:gd name="T9" fmla="*/ 479342 h 965296"/>
              <a:gd name="T10" fmla="*/ 799295 w 965296"/>
              <a:gd name="T11" fmla="*/ 818259 h 965296"/>
              <a:gd name="T12" fmla="*/ 468216 w 965296"/>
              <a:gd name="T13" fmla="*/ 958649 h 965296"/>
              <a:gd name="T14" fmla="*/ 137139 w 965296"/>
              <a:gd name="T15" fmla="*/ 818258 h 965296"/>
              <a:gd name="T16" fmla="*/ 1 w 965296"/>
              <a:gd name="T17" fmla="*/ 479342 h 965296"/>
              <a:gd name="T18" fmla="*/ 0 w 965296"/>
              <a:gd name="T19" fmla="*/ 479342 h 9652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65296"/>
              <a:gd name="T31" fmla="*/ 0 h 965296"/>
              <a:gd name="T32" fmla="*/ 965296 w 965296"/>
              <a:gd name="T33" fmla="*/ 965296 h 96529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65296" h="965296">
                <a:moveTo>
                  <a:pt x="0" y="482648"/>
                </a:moveTo>
                <a:cubicBezTo>
                  <a:pt x="0" y="354642"/>
                  <a:pt x="50851" y="231878"/>
                  <a:pt x="141365" y="141364"/>
                </a:cubicBezTo>
                <a:cubicBezTo>
                  <a:pt x="231879" y="50850"/>
                  <a:pt x="354643" y="0"/>
                  <a:pt x="482649" y="0"/>
                </a:cubicBezTo>
                <a:cubicBezTo>
                  <a:pt x="610655" y="0"/>
                  <a:pt x="733419" y="50851"/>
                  <a:pt x="823933" y="141365"/>
                </a:cubicBezTo>
                <a:cubicBezTo>
                  <a:pt x="914447" y="231879"/>
                  <a:pt x="965297" y="354643"/>
                  <a:pt x="965297" y="482649"/>
                </a:cubicBezTo>
                <a:cubicBezTo>
                  <a:pt x="965297" y="610655"/>
                  <a:pt x="914447" y="733419"/>
                  <a:pt x="823933" y="823933"/>
                </a:cubicBezTo>
                <a:cubicBezTo>
                  <a:pt x="733419" y="914447"/>
                  <a:pt x="610655" y="965297"/>
                  <a:pt x="482649" y="965297"/>
                </a:cubicBezTo>
                <a:cubicBezTo>
                  <a:pt x="354643" y="965297"/>
                  <a:pt x="231879" y="914447"/>
                  <a:pt x="141365" y="823932"/>
                </a:cubicBezTo>
                <a:cubicBezTo>
                  <a:pt x="50851" y="733418"/>
                  <a:pt x="1" y="610654"/>
                  <a:pt x="1" y="482648"/>
                </a:cubicBezTo>
                <a:lnTo>
                  <a:pt x="0" y="48264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lIns="156604" tIns="156604" rIns="156604" bIns="156604" anchor="ctr"/>
          <a:lstStyle>
            <a:lvl1pPr defTabSz="1066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066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066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066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066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作者机构类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Group 22"/>
          <p:cNvGrpSpPr/>
          <p:nvPr/>
        </p:nvGrpSpPr>
        <p:grpSpPr bwMode="auto">
          <a:xfrm>
            <a:off x="5266020" y="2746058"/>
            <a:ext cx="1608138" cy="1609725"/>
            <a:chOff x="3620514" y="3021478"/>
            <a:chExt cx="1608827" cy="1608827"/>
          </a:xfrm>
          <a:solidFill>
            <a:schemeClr val="accent2"/>
          </a:solidFill>
        </p:grpSpPr>
        <p:sp>
          <p:nvSpPr>
            <p:cNvPr id="23" name="Oval 17"/>
            <p:cNvSpPr/>
            <p:nvPr/>
          </p:nvSpPr>
          <p:spPr>
            <a:xfrm>
              <a:off x="3620514" y="3021478"/>
              <a:ext cx="1608827" cy="1608827"/>
            </a:xfrm>
            <a:prstGeom prst="ellipse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TextBox 6"/>
            <p:cNvSpPr txBox="1">
              <a:spLocks noChangeArrowheads="1"/>
            </p:cNvSpPr>
            <p:nvPr/>
          </p:nvSpPr>
          <p:spPr bwMode="auto">
            <a:xfrm>
              <a:off x="3982917" y="3366875"/>
              <a:ext cx="972420" cy="95357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defRPr/>
              </a:pP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构造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Freeform 18"/>
          <p:cNvSpPr/>
          <p:nvPr/>
        </p:nvSpPr>
        <p:spPr bwMode="auto">
          <a:xfrm>
            <a:off x="7220969" y="2917905"/>
            <a:ext cx="1945939" cy="730800"/>
          </a:xfrm>
          <a:custGeom>
            <a:avLst/>
            <a:gdLst>
              <a:gd name="T0" fmla="*/ 0 w 965296"/>
              <a:gd name="T1" fmla="*/ 479342 h 965296"/>
              <a:gd name="T2" fmla="*/ 137139 w 965296"/>
              <a:gd name="T3" fmla="*/ 140395 h 965296"/>
              <a:gd name="T4" fmla="*/ 468216 w 965296"/>
              <a:gd name="T5" fmla="*/ 0 h 965296"/>
              <a:gd name="T6" fmla="*/ 799295 w 965296"/>
              <a:gd name="T7" fmla="*/ 140396 h 965296"/>
              <a:gd name="T8" fmla="*/ 936432 w 965296"/>
              <a:gd name="T9" fmla="*/ 479342 h 965296"/>
              <a:gd name="T10" fmla="*/ 799295 w 965296"/>
              <a:gd name="T11" fmla="*/ 818259 h 965296"/>
              <a:gd name="T12" fmla="*/ 468216 w 965296"/>
              <a:gd name="T13" fmla="*/ 958649 h 965296"/>
              <a:gd name="T14" fmla="*/ 137139 w 965296"/>
              <a:gd name="T15" fmla="*/ 818258 h 965296"/>
              <a:gd name="T16" fmla="*/ 1 w 965296"/>
              <a:gd name="T17" fmla="*/ 479342 h 965296"/>
              <a:gd name="T18" fmla="*/ 0 w 965296"/>
              <a:gd name="T19" fmla="*/ 479342 h 9652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65296"/>
              <a:gd name="T31" fmla="*/ 0 h 965296"/>
              <a:gd name="T32" fmla="*/ 965296 w 965296"/>
              <a:gd name="T33" fmla="*/ 965296 h 96529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65296" h="965296">
                <a:moveTo>
                  <a:pt x="0" y="482648"/>
                </a:moveTo>
                <a:cubicBezTo>
                  <a:pt x="0" y="354642"/>
                  <a:pt x="50851" y="231878"/>
                  <a:pt x="141365" y="141364"/>
                </a:cubicBezTo>
                <a:cubicBezTo>
                  <a:pt x="231879" y="50850"/>
                  <a:pt x="354643" y="0"/>
                  <a:pt x="482649" y="0"/>
                </a:cubicBezTo>
                <a:cubicBezTo>
                  <a:pt x="610655" y="0"/>
                  <a:pt x="733419" y="50851"/>
                  <a:pt x="823933" y="141365"/>
                </a:cubicBezTo>
                <a:cubicBezTo>
                  <a:pt x="914447" y="231879"/>
                  <a:pt x="965297" y="354643"/>
                  <a:pt x="965297" y="482649"/>
                </a:cubicBezTo>
                <a:cubicBezTo>
                  <a:pt x="965297" y="610655"/>
                  <a:pt x="914447" y="733419"/>
                  <a:pt x="823933" y="823933"/>
                </a:cubicBezTo>
                <a:cubicBezTo>
                  <a:pt x="733419" y="914447"/>
                  <a:pt x="610655" y="965297"/>
                  <a:pt x="482649" y="965297"/>
                </a:cubicBezTo>
                <a:cubicBezTo>
                  <a:pt x="354643" y="965297"/>
                  <a:pt x="231879" y="914447"/>
                  <a:pt x="141365" y="823932"/>
                </a:cubicBezTo>
                <a:cubicBezTo>
                  <a:pt x="50851" y="733418"/>
                  <a:pt x="1" y="610654"/>
                  <a:pt x="1" y="482648"/>
                </a:cubicBezTo>
                <a:lnTo>
                  <a:pt x="0" y="48264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lIns="156604" tIns="156604" rIns="156604" bIns="156604" anchor="ctr"/>
          <a:lstStyle>
            <a:lvl1pPr defTabSz="1066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066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066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066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066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关键词类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Freeform 20"/>
          <p:cNvSpPr/>
          <p:nvPr/>
        </p:nvSpPr>
        <p:spPr bwMode="auto">
          <a:xfrm>
            <a:off x="7003394" y="4413346"/>
            <a:ext cx="1442516" cy="730800"/>
          </a:xfrm>
          <a:custGeom>
            <a:avLst/>
            <a:gdLst>
              <a:gd name="T0" fmla="*/ 0 w 965296"/>
              <a:gd name="T1" fmla="*/ 479285 h 965296"/>
              <a:gd name="T2" fmla="*/ 137146 w 965296"/>
              <a:gd name="T3" fmla="*/ 140395 h 965296"/>
              <a:gd name="T4" fmla="*/ 468243 w 965296"/>
              <a:gd name="T5" fmla="*/ 0 h 965296"/>
              <a:gd name="T6" fmla="*/ 799343 w 965296"/>
              <a:gd name="T7" fmla="*/ 140396 h 965296"/>
              <a:gd name="T8" fmla="*/ 936488 w 965296"/>
              <a:gd name="T9" fmla="*/ 479286 h 965296"/>
              <a:gd name="T10" fmla="*/ 799343 w 965296"/>
              <a:gd name="T11" fmla="*/ 818215 h 965296"/>
              <a:gd name="T12" fmla="*/ 468243 w 965296"/>
              <a:gd name="T13" fmla="*/ 958593 h 965296"/>
              <a:gd name="T14" fmla="*/ 137146 w 965296"/>
              <a:gd name="T15" fmla="*/ 818214 h 965296"/>
              <a:gd name="T16" fmla="*/ 1 w 965296"/>
              <a:gd name="T17" fmla="*/ 479285 h 965296"/>
              <a:gd name="T18" fmla="*/ 0 w 965296"/>
              <a:gd name="T19" fmla="*/ 479285 h 9652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65296"/>
              <a:gd name="T31" fmla="*/ 0 h 965296"/>
              <a:gd name="T32" fmla="*/ 965296 w 965296"/>
              <a:gd name="T33" fmla="*/ 965296 h 96529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65296" h="965296">
                <a:moveTo>
                  <a:pt x="0" y="482648"/>
                </a:moveTo>
                <a:cubicBezTo>
                  <a:pt x="0" y="354642"/>
                  <a:pt x="50851" y="231878"/>
                  <a:pt x="141365" y="141364"/>
                </a:cubicBezTo>
                <a:cubicBezTo>
                  <a:pt x="231879" y="50850"/>
                  <a:pt x="354643" y="0"/>
                  <a:pt x="482649" y="0"/>
                </a:cubicBezTo>
                <a:cubicBezTo>
                  <a:pt x="610655" y="0"/>
                  <a:pt x="733419" y="50851"/>
                  <a:pt x="823933" y="141365"/>
                </a:cubicBezTo>
                <a:cubicBezTo>
                  <a:pt x="914447" y="231879"/>
                  <a:pt x="965297" y="354643"/>
                  <a:pt x="965297" y="482649"/>
                </a:cubicBezTo>
                <a:cubicBezTo>
                  <a:pt x="965297" y="610655"/>
                  <a:pt x="914447" y="733419"/>
                  <a:pt x="823933" y="823933"/>
                </a:cubicBezTo>
                <a:cubicBezTo>
                  <a:pt x="733419" y="914447"/>
                  <a:pt x="610655" y="965297"/>
                  <a:pt x="482649" y="965297"/>
                </a:cubicBezTo>
                <a:cubicBezTo>
                  <a:pt x="354643" y="965297"/>
                  <a:pt x="231879" y="914447"/>
                  <a:pt x="141365" y="823932"/>
                </a:cubicBezTo>
                <a:cubicBezTo>
                  <a:pt x="50851" y="733418"/>
                  <a:pt x="1" y="610654"/>
                  <a:pt x="1" y="482648"/>
                </a:cubicBezTo>
                <a:lnTo>
                  <a:pt x="0" y="482648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lIns="156604" tIns="156604" rIns="156604" bIns="156604" anchor="ctr"/>
          <a:lstStyle>
            <a:lvl1pPr defTabSz="1066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066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066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066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066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556349" y="205664"/>
          <a:ext cx="3244280" cy="195072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244280"/>
              </a:tblGrid>
              <a:tr h="2144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coauthors_count</a:t>
                      </a:r>
                      <a:endParaRPr lang="en-US" sz="16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144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coauthors_count_by_all_count</a:t>
                      </a:r>
                      <a:endParaRPr lang="en-US" sz="16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144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coauthors_count_by_this_coauthor_count</a:t>
                      </a:r>
                      <a:endParaRPr lang="en-US" sz="16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144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this_paper_coauthor_count</a:t>
                      </a:r>
                      <a:endParaRPr lang="en-US" sz="16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144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this_paper_coathor_count_by_all_coauthor</a:t>
                      </a:r>
                      <a:endParaRPr lang="en-US" sz="1600" b="1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…</a:t>
                      </a:r>
                      <a:endParaRPr lang="en-US" sz="16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934630" y="2917905"/>
          <a:ext cx="1481444" cy="12192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81444"/>
              </a:tblGrid>
              <a:tr h="1472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min_diff</a:t>
                      </a:r>
                      <a:endParaRPr lang="en-US" sz="20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472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max_diff</a:t>
                      </a:r>
                      <a:endParaRPr lang="en-US" sz="20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472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mean_diff</a:t>
                      </a:r>
                      <a:endParaRPr lang="en-US" sz="20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472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meadian_diff</a:t>
                      </a:r>
                      <a:endParaRPr lang="en-US" sz="1600" b="1" dirty="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1472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…</a:t>
                      </a:r>
                      <a:endParaRPr lang="en-US" sz="1600" b="1" dirty="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1014463" y="5040134"/>
          <a:ext cx="2279342" cy="12192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79342"/>
              </a:tblGrid>
              <a:tr h="21279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venue_max_score</a:t>
                      </a:r>
                      <a:endParaRPr lang="en-US" sz="20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1279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venue_mean_score</a:t>
                      </a:r>
                      <a:endParaRPr lang="en-US" sz="20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1279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venue_max_add_score</a:t>
                      </a:r>
                      <a:endParaRPr lang="en-US" sz="20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1279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venue_mean_add_score</a:t>
                      </a:r>
                      <a:endParaRPr lang="en-US" sz="1600" b="1" dirty="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  <a:tr h="21279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…</a:t>
                      </a:r>
                      <a:endParaRPr lang="en-US" sz="1600" b="1" dirty="0">
                        <a:effectLst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8812626" y="162569"/>
          <a:ext cx="2390744" cy="14630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390744"/>
              </a:tblGrid>
              <a:tr h="1297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1600" b="1" dirty="0" err="1">
                          <a:effectLst/>
                        </a:rPr>
                        <a:t>org</a:t>
                      </a:r>
                      <a:r>
                        <a:rPr lang="en-US" sz="1600" b="1" dirty="0" err="1">
                          <a:effectLst/>
                        </a:rPr>
                        <a:t>_is_match</a:t>
                      </a:r>
                      <a:endParaRPr lang="en-US" sz="16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297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org_score_add_score</a:t>
                      </a:r>
                      <a:endParaRPr lang="en-US" sz="16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860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org_max_score</a:t>
                      </a:r>
                      <a:endParaRPr lang="en-US" sz="16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860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org_mean_score</a:t>
                      </a:r>
                      <a:endParaRPr lang="en-US" sz="16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860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org_max_add_score</a:t>
                      </a:r>
                      <a:endParaRPr lang="en-US" sz="16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9860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…</a:t>
                      </a:r>
                      <a:endParaRPr lang="en-US" sz="16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9257220" y="2489172"/>
          <a:ext cx="3025092" cy="125923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3025092"/>
              </a:tblGrid>
              <a:tr h="1714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 anchor="ctr"/>
                </a:tc>
              </a:tr>
              <a:tr h="2571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6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 anchor="ctr"/>
                </a:tc>
              </a:tr>
              <a:tr h="2571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keywords_mean_score</a:t>
                      </a:r>
                      <a:endParaRPr lang="en-US" sz="16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 anchor="ctr"/>
                </a:tc>
              </a:tr>
              <a:tr h="1714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keyword_count</a:t>
                      </a:r>
                      <a:endParaRPr lang="en-US" sz="16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 anchor="ctr"/>
                </a:tc>
              </a:tr>
              <a:tr h="2571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…</a:t>
                      </a:r>
                      <a:endParaRPr lang="en-US" sz="16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 anchor="ctr"/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8509131" y="4941001"/>
          <a:ext cx="2717464" cy="1066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717464"/>
              </a:tblGrid>
              <a:tr h="2667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rela_keyword_max_score</a:t>
                      </a:r>
                      <a:endParaRPr lang="en-US" sz="16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 anchor="ctr"/>
                </a:tc>
              </a:tr>
              <a:tr h="2667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rela_org_max_score</a:t>
                      </a:r>
                      <a:endParaRPr lang="en-US" sz="16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 anchor="ctr"/>
                </a:tc>
              </a:tr>
              <a:tr h="2667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</a:rPr>
                        <a:t>rela_keyword_mean_score</a:t>
                      </a:r>
                      <a:endParaRPr lang="en-US" sz="16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 anchor="ctr"/>
                </a:tc>
              </a:tr>
              <a:tr h="2667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…</a:t>
                      </a:r>
                      <a:endParaRPr lang="en-US" sz="1600" b="1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 anchor="ctr"/>
                </a:tc>
              </a:tr>
            </a:tbl>
          </a:graphicData>
        </a:graphic>
      </p:graphicFrame>
      <p:sp>
        <p:nvSpPr>
          <p:cNvPr id="18" name="Freeform 20"/>
          <p:cNvSpPr/>
          <p:nvPr/>
        </p:nvSpPr>
        <p:spPr bwMode="auto">
          <a:xfrm>
            <a:off x="2378071" y="2682227"/>
            <a:ext cx="1907854" cy="1066183"/>
          </a:xfrm>
          <a:custGeom>
            <a:avLst/>
            <a:gdLst>
              <a:gd name="T0" fmla="*/ 0 w 965296"/>
              <a:gd name="T1" fmla="*/ 479285 h 965296"/>
              <a:gd name="T2" fmla="*/ 137146 w 965296"/>
              <a:gd name="T3" fmla="*/ 140395 h 965296"/>
              <a:gd name="T4" fmla="*/ 468243 w 965296"/>
              <a:gd name="T5" fmla="*/ 0 h 965296"/>
              <a:gd name="T6" fmla="*/ 799343 w 965296"/>
              <a:gd name="T7" fmla="*/ 140396 h 965296"/>
              <a:gd name="T8" fmla="*/ 936488 w 965296"/>
              <a:gd name="T9" fmla="*/ 479286 h 965296"/>
              <a:gd name="T10" fmla="*/ 799343 w 965296"/>
              <a:gd name="T11" fmla="*/ 818215 h 965296"/>
              <a:gd name="T12" fmla="*/ 468243 w 965296"/>
              <a:gd name="T13" fmla="*/ 958593 h 965296"/>
              <a:gd name="T14" fmla="*/ 137146 w 965296"/>
              <a:gd name="T15" fmla="*/ 818214 h 965296"/>
              <a:gd name="T16" fmla="*/ 1 w 965296"/>
              <a:gd name="T17" fmla="*/ 479285 h 965296"/>
              <a:gd name="T18" fmla="*/ 0 w 965296"/>
              <a:gd name="T19" fmla="*/ 479285 h 9652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65296"/>
              <a:gd name="T31" fmla="*/ 0 h 965296"/>
              <a:gd name="T32" fmla="*/ 965296 w 965296"/>
              <a:gd name="T33" fmla="*/ 965296 h 96529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65296" h="965296">
                <a:moveTo>
                  <a:pt x="0" y="482648"/>
                </a:moveTo>
                <a:cubicBezTo>
                  <a:pt x="0" y="354642"/>
                  <a:pt x="50851" y="231878"/>
                  <a:pt x="141365" y="141364"/>
                </a:cubicBezTo>
                <a:cubicBezTo>
                  <a:pt x="231879" y="50850"/>
                  <a:pt x="354643" y="0"/>
                  <a:pt x="482649" y="0"/>
                </a:cubicBezTo>
                <a:cubicBezTo>
                  <a:pt x="610655" y="0"/>
                  <a:pt x="733419" y="50851"/>
                  <a:pt x="823933" y="141365"/>
                </a:cubicBezTo>
                <a:cubicBezTo>
                  <a:pt x="914447" y="231879"/>
                  <a:pt x="965297" y="354643"/>
                  <a:pt x="965297" y="482649"/>
                </a:cubicBezTo>
                <a:cubicBezTo>
                  <a:pt x="965297" y="610655"/>
                  <a:pt x="914447" y="733419"/>
                  <a:pt x="823933" y="823933"/>
                </a:cubicBezTo>
                <a:cubicBezTo>
                  <a:pt x="733419" y="914447"/>
                  <a:pt x="610655" y="965297"/>
                  <a:pt x="482649" y="965297"/>
                </a:cubicBezTo>
                <a:cubicBezTo>
                  <a:pt x="354643" y="965297"/>
                  <a:pt x="231879" y="914447"/>
                  <a:pt x="141365" y="823932"/>
                </a:cubicBezTo>
                <a:cubicBezTo>
                  <a:pt x="50851" y="733418"/>
                  <a:pt x="1" y="610654"/>
                  <a:pt x="1" y="482648"/>
                </a:cubicBezTo>
                <a:lnTo>
                  <a:pt x="0" y="482648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lIns="156604" tIns="156604" rIns="156604" bIns="156604" anchor="ctr"/>
          <a:lstStyle>
            <a:lvl1pPr defTabSz="1066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066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0668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0668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0668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0668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algn="ctr">
              <a:lnSpc>
                <a:spcPct val="90000"/>
              </a:lnSpc>
              <a:spcAft>
                <a:spcPct val="35000"/>
              </a:spcAft>
              <a:defRPr/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90000"/>
              </a:lnSpc>
              <a:spcAft>
                <a:spcPct val="35000"/>
              </a:spcAft>
              <a:buNone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发表年份类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90000"/>
              </a:lnSpc>
              <a:spcAft>
                <a:spcPct val="35000"/>
              </a:spcAft>
              <a:buNone/>
              <a:defRPr/>
            </a:pP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1690" y="250190"/>
            <a:ext cx="8629015" cy="32175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55" y="3655060"/>
            <a:ext cx="7720965" cy="30283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4940" y="628650"/>
            <a:ext cx="7340600" cy="18580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560" y="2856230"/>
            <a:ext cx="6830060" cy="22155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38445" y="5071745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余弦距离</a:t>
            </a:r>
            <a:endParaRPr lang="zh-CN" altLang="en-US" sz="3600"/>
          </a:p>
        </p:txBody>
      </p:sp>
      <p:cxnSp>
        <p:nvCxnSpPr>
          <p:cNvPr id="7" name="肘形连接符 6"/>
          <p:cNvCxnSpPr/>
          <p:nvPr/>
        </p:nvCxnSpPr>
        <p:spPr>
          <a:xfrm>
            <a:off x="5338445" y="4722495"/>
            <a:ext cx="2651760" cy="3175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32815" y="5868670"/>
            <a:ext cx="108642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/>
              <a:t>title</a:t>
            </a:r>
            <a:r>
              <a:rPr lang="zh-CN" altLang="en-US" sz="3600"/>
              <a:t>之间的</a:t>
            </a:r>
            <a:r>
              <a:rPr lang="en-US" altLang="zh-CN" sz="3600"/>
              <a:t>embedding</a:t>
            </a:r>
            <a:r>
              <a:rPr lang="zh-CN" altLang="en-US" sz="3600"/>
              <a:t>之后的余弦距离作为一个特征</a:t>
            </a:r>
            <a:endParaRPr lang="zh-CN" altLang="en-US" sz="3600"/>
          </a:p>
        </p:txBody>
      </p:sp>
      <p:sp>
        <p:nvSpPr>
          <p:cNvPr id="2" name="文本框 1"/>
          <p:cNvSpPr txBox="1"/>
          <p:nvPr/>
        </p:nvSpPr>
        <p:spPr>
          <a:xfrm>
            <a:off x="603250" y="443865"/>
            <a:ext cx="21196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Triplet Model</a:t>
            </a:r>
            <a:endParaRPr lang="en-US" altLang="zh-CN"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35046" y="6031210"/>
            <a:ext cx="2521907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六个</a:t>
            </a:r>
            <a:r>
              <a:rPr lang="en-US" altLang="zh-CN" sz="2400" dirty="0">
                <a:solidFill>
                  <a:schemeClr val="bg1"/>
                </a:solidFill>
              </a:rPr>
              <a:t>Cell</a:t>
            </a:r>
            <a:r>
              <a:rPr lang="zh-CN" altLang="en-US" sz="2400" dirty="0">
                <a:solidFill>
                  <a:schemeClr val="bg1"/>
                </a:solidFill>
              </a:rPr>
              <a:t>均值输出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02565"/>
            <a:ext cx="10515600" cy="1325563"/>
          </a:xfrm>
        </p:spPr>
        <p:txBody>
          <a:bodyPr/>
          <a:lstStyle/>
          <a:p>
            <a:r>
              <a:rPr lang="zh-CN" altLang="en-US" dirty="0"/>
              <a:t>集成学习</a:t>
            </a:r>
            <a:endParaRPr 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80443" y="1461540"/>
          <a:ext cx="10231112" cy="4352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6" name="Visio" r:id="rId1" imgW="13813155" imgH="5875655" progId="Visio.Drawing.15">
                  <p:embed/>
                </p:oleObj>
              </mc:Choice>
              <mc:Fallback>
                <p:oleObj name="Visio" r:id="rId1" imgW="13813155" imgH="5875655" progId="Visio.Drawing.15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80443" y="1461540"/>
                        <a:ext cx="10231112" cy="4352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集成学习</a:t>
            </a:r>
            <a:endParaRPr lang="en-US" dirty="0"/>
          </a:p>
        </p:txBody>
      </p:sp>
      <p:graphicFrame>
        <p:nvGraphicFramePr>
          <p:cNvPr id="11" name="内容占位符 5"/>
          <p:cNvGraphicFramePr>
            <a:graphicFrameLocks noGrp="1" noChangeAspect="1"/>
          </p:cNvGraphicFramePr>
          <p:nvPr>
            <p:ph idx="1"/>
          </p:nvPr>
        </p:nvGraphicFramePr>
        <p:xfrm>
          <a:off x="403778" y="989629"/>
          <a:ext cx="10950022" cy="4878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2" name="Visio" r:id="rId1" imgW="9737090" imgH="4338320" progId="Visio.Drawing.15">
                  <p:embed/>
                </p:oleObj>
              </mc:Choice>
              <mc:Fallback>
                <p:oleObj name="Visio" r:id="rId1" imgW="9737090" imgH="4338320" progId="Visio.Drawing.15">
                  <p:embed/>
                  <p:pic>
                    <p:nvPicPr>
                      <p:cNvPr id="0" name="内容占位符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3778" y="989629"/>
                        <a:ext cx="10950022" cy="4878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/>
          <p:nvPr/>
        </p:nvSpPr>
        <p:spPr>
          <a:xfrm>
            <a:off x="1660525" y="6069330"/>
            <a:ext cx="9234805" cy="3683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lvl="1" algn="ctr"/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个</a:t>
            </a:r>
            <a:r>
              <a:rPr lang="en-US" altLang="zh-CN" dirty="0" err="1">
                <a:solidFill>
                  <a:schemeClr val="bg1"/>
                </a:solidFill>
              </a:rPr>
              <a:t>CatBoost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个</a:t>
            </a:r>
            <a:r>
              <a:rPr lang="en-US" altLang="zh-CN" dirty="0">
                <a:solidFill>
                  <a:schemeClr val="bg1"/>
                </a:solidFill>
              </a:rPr>
              <a:t>XGB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zh-CN" altLang="en-US" dirty="0">
                <a:solidFill>
                  <a:schemeClr val="bg1"/>
                </a:solidFill>
              </a:rPr>
              <a:t>个</a:t>
            </a:r>
            <a:r>
              <a:rPr lang="en-US" altLang="zh-CN" dirty="0">
                <a:solidFill>
                  <a:schemeClr val="bg1"/>
                </a:solidFill>
              </a:rPr>
              <a:t>LGBM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个</a:t>
            </a:r>
            <a:r>
              <a:rPr lang="en-US" altLang="zh-CN" dirty="0">
                <a:solidFill>
                  <a:schemeClr val="bg1"/>
                </a:solidFill>
              </a:rPr>
              <a:t>Random Forest</a:t>
            </a:r>
            <a:r>
              <a:rPr lang="zh-CN" altLang="en-US" dirty="0">
                <a:solidFill>
                  <a:schemeClr val="bg1"/>
                </a:solidFill>
              </a:rPr>
              <a:t>以及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个</a:t>
            </a:r>
            <a:r>
              <a:rPr lang="en-US" altLang="zh-CN" dirty="0" err="1">
                <a:solidFill>
                  <a:schemeClr val="bg1"/>
                </a:solidFill>
              </a:rPr>
              <a:t>CatBoost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实验结果和分析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234871" y="2307771"/>
          <a:ext cx="5722257" cy="1924299"/>
        </p:xfrm>
        <a:graphic>
          <a:graphicData uri="http://schemas.openxmlformats.org/drawingml/2006/table">
            <a:tbl>
              <a:tblPr firstRow="1" firstCol="1" lastRow="1" lastCol="1">
                <a:tableStyleId>{616DA210-FB5B-4158-B5E0-FEB733F419BA}</a:tableStyleId>
              </a:tblPr>
              <a:tblGrid>
                <a:gridCol w="1315975"/>
                <a:gridCol w="4406282"/>
              </a:tblGrid>
              <a:tr h="641433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Weighted F1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41433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验证集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  <a:effectLst/>
                        </a:rPr>
                        <a:t>0.86299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41433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测试集</a:t>
                      </a:r>
                      <a:endParaRPr lang="en-US" sz="2400"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  <a:effectLst/>
                        </a:rPr>
                        <a:t>0.96405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mbria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9607" y="144299"/>
            <a:ext cx="10515600" cy="1325563"/>
          </a:xfrm>
        </p:spPr>
        <p:txBody>
          <a:bodyPr/>
          <a:lstStyle/>
          <a:p>
            <a:r>
              <a:rPr lang="zh-CN" altLang="en-US" dirty="0"/>
              <a:t>特征分析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124" y="57150"/>
            <a:ext cx="9193161" cy="674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背景及问题定义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背景：</a:t>
            </a:r>
            <a:endParaRPr lang="en-US" altLang="zh-CN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zh-CN" altLang="en-US" dirty="0"/>
              <a:t>由于论文分配算法的局限性，现有的收录各种论文的学术系统内部存在着大量的论文分配错误</a:t>
            </a:r>
            <a:endParaRPr lang="en-US" altLang="zh-CN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zh-CN" altLang="en-US" dirty="0"/>
              <a:t>每天都会有大量新论文进入系统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问题：</a:t>
            </a:r>
            <a:endParaRPr lang="en-US" altLang="zh-CN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zh-CN" altLang="en-US" dirty="0"/>
              <a:t>根据论文的详细信息以及作者与论文之间的联系，去区分属于不同作者的同名论文，然后准确快速的将论文分配到系统中已有作者档案，获得良好的论文消歧结果</a:t>
            </a:r>
            <a:endParaRPr lang="zh-CN" alt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zh-CN" altLang="en-US" dirty="0"/>
              <a:t>增量同名消歧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009900" y="-2412365"/>
            <a:ext cx="6292215" cy="1168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4508893" y="5994400"/>
            <a:ext cx="2585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/>
              <a:t>CatBoost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2961005" y="-2432050"/>
            <a:ext cx="6269355" cy="1163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4508893" y="5994400"/>
            <a:ext cx="2585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XGB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2926080" y="-2519680"/>
            <a:ext cx="6339205" cy="1176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4508893" y="5994400"/>
            <a:ext cx="2585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LGBM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2883535" y="-2516505"/>
            <a:ext cx="6424930" cy="1178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4508893" y="5994400"/>
            <a:ext cx="2585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Random Forest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meta-model"/>
          <p:cNvPicPr>
            <a:picLocks noChangeAspect="1"/>
          </p:cNvPicPr>
          <p:nvPr/>
        </p:nvPicPr>
        <p:blipFill>
          <a:blip r:embed="rId1"/>
          <a:srcRect l="8174" t="7386" r="5625" b="5631"/>
          <a:stretch>
            <a:fillRect/>
          </a:stretch>
        </p:blipFill>
        <p:spPr>
          <a:xfrm>
            <a:off x="1777365" y="179070"/>
            <a:ext cx="8637270" cy="58115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970780" y="5990590"/>
            <a:ext cx="22504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Meta model</a:t>
            </a:r>
            <a:endParaRPr lang="en-US" altLang="zh-CN" sz="2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不足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3690"/>
            <a:ext cx="10515600" cy="4351338"/>
          </a:xfrm>
        </p:spPr>
        <p:txBody>
          <a:bodyPr/>
          <a:lstStyle/>
          <a:p>
            <a:r>
              <a:rPr lang="zh-CN" altLang="en-US" dirty="0"/>
              <a:t>没有对作者名字进行更好的处理（姓和名顺序，名字缩写）</a:t>
            </a:r>
            <a:endParaRPr lang="zh-CN" altLang="en-US" dirty="0"/>
          </a:p>
          <a:p>
            <a:r>
              <a:rPr lang="zh-CN" altLang="en-US" dirty="0"/>
              <a:t>没有用上</a:t>
            </a:r>
            <a:r>
              <a:rPr lang="en-US" altLang="zh-CN" dirty="0"/>
              <a:t>abstract</a:t>
            </a:r>
            <a:r>
              <a:rPr lang="zh-CN" altLang="en-US" dirty="0"/>
              <a:t>信息</a:t>
            </a:r>
            <a:endParaRPr lang="zh-CN" altLang="en-US" dirty="0"/>
          </a:p>
          <a:p>
            <a:r>
              <a:rPr lang="en-US" altLang="zh-CN" dirty="0"/>
              <a:t>title</a:t>
            </a:r>
            <a:r>
              <a:rPr lang="zh-CN" altLang="en-US" dirty="0"/>
              <a:t>不直接算均值，训练序列模型</a:t>
            </a:r>
            <a:endParaRPr lang="zh-CN" altLang="en-US" dirty="0"/>
          </a:p>
          <a:p>
            <a:r>
              <a:rPr lang="zh-CN" altLang="en-US" dirty="0"/>
              <a:t>没有特征筛选</a:t>
            </a:r>
            <a:endParaRPr lang="zh-CN" altLang="en-US" dirty="0"/>
          </a:p>
          <a:p>
            <a:r>
              <a:rPr lang="zh-CN" altLang="en-US" dirty="0"/>
              <a:t>忘了做</a:t>
            </a:r>
            <a:r>
              <a:rPr lang="en-US" altLang="zh-CN" dirty="0"/>
              <a:t>EDA</a:t>
            </a:r>
            <a:endParaRPr lang="en-US" altLang="zh-CN" dirty="0"/>
          </a:p>
          <a:p>
            <a:r>
              <a:rPr lang="en-US" altLang="zh-CN" dirty="0"/>
              <a:t>......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3520"/>
            <a:ext cx="10515600" cy="1325563"/>
          </a:xfrm>
        </p:spPr>
        <p:txBody>
          <a:bodyPr/>
          <a:p>
            <a:r>
              <a:rPr lang="zh-CN" altLang="en-US"/>
              <a:t>模型融合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5755" y="1734820"/>
            <a:ext cx="4031615" cy="35858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755015" y="3886200"/>
            <a:ext cx="21628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Marios Michailidis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2215" y="580390"/>
            <a:ext cx="7698740" cy="47053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0" y="2326640"/>
            <a:ext cx="1383665" cy="1383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" y="5319395"/>
            <a:ext cx="1748155" cy="6946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6014085"/>
            <a:ext cx="5266055" cy="2279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104515" y="5645785"/>
            <a:ext cx="4508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13</a:t>
            </a:r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60" y="183515"/>
            <a:ext cx="2259330" cy="12719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060" y="183515"/>
            <a:ext cx="2259330" cy="127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205" y="1709420"/>
            <a:ext cx="3067685" cy="36925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2543175" y="5724525"/>
                <a:ext cx="2023745" cy="376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𝑦</m:t>
                      </m:r>
                      <m:r>
                        <a:rPr lang="en-US" altLang="zh-CN" i="1"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𝜎</m:t>
                      </m:r>
                      <m:r>
                        <a:rPr lang="en-US" altLang="zh-CN" i="1"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sSup>
                        <m:sSupPr>
                          <m:ctrlP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+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𝑏</m:t>
                      </m:r>
                      <m:r>
                        <a:rPr lang="en-US" altLang="zh-CN" i="1"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175" y="5724525"/>
                <a:ext cx="2023745" cy="3765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箭头 8"/>
          <p:cNvSpPr/>
          <p:nvPr/>
        </p:nvSpPr>
        <p:spPr>
          <a:xfrm>
            <a:off x="5648325" y="3443605"/>
            <a:ext cx="1002665" cy="22352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165" y="1583055"/>
            <a:ext cx="3067685" cy="36925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390130" y="2322830"/>
            <a:ext cx="6927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SVM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7416165" y="3259455"/>
            <a:ext cx="6407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XGB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7535545" y="4165600"/>
            <a:ext cx="453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RF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8355965" y="5724525"/>
                <a:ext cx="1187450" cy="37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𝑦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𝑔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𝑥</m:t>
                      </m:r>
                      <m:r>
                        <a:rPr lang="en-US" altLang="zh-CN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965" y="5724525"/>
                <a:ext cx="1187450" cy="370840"/>
              </a:xfrm>
              <a:prstGeom prst="rect">
                <a:avLst/>
              </a:prstGeom>
              <a:blipFill rotWithShape="1">
                <a:blip r:embed="rId4"/>
                <a:stretch>
                  <a:fillRect r="-2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8725535" y="1899920"/>
            <a:ext cx="449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LR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672830" y="2818130"/>
            <a:ext cx="554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NN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8564880" y="3724275"/>
            <a:ext cx="769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CART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8564880" y="4667250"/>
            <a:ext cx="8293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LGBM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9973945" y="2818130"/>
            <a:ext cx="449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LR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9970135" y="3724275"/>
            <a:ext cx="453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RF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5030" y="751840"/>
            <a:ext cx="6029325" cy="47040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 r="6424" b="1735"/>
          <a:stretch>
            <a:fillRect/>
          </a:stretch>
        </p:blipFill>
        <p:spPr>
          <a:xfrm>
            <a:off x="262890" y="1795780"/>
            <a:ext cx="5691505" cy="30759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" y="183515"/>
            <a:ext cx="2259330" cy="12719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39445" y="1531620"/>
            <a:ext cx="29794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whole_author_profile.json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926455" y="885190"/>
            <a:ext cx="3514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whole_author_profile_pub.json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4785" y="1572260"/>
            <a:ext cx="8014335" cy="4220210"/>
          </a:xfrm>
          <a:prstGeom prst="rect">
            <a:avLst/>
          </a:prstGeom>
        </p:spPr>
      </p:pic>
      <p:pic>
        <p:nvPicPr>
          <p:cNvPr id="10" name="内容占位符 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510" y="2099945"/>
            <a:ext cx="2393315" cy="38646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060" y="183515"/>
            <a:ext cx="2259330" cy="1271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38045" y="2398395"/>
            <a:ext cx="848233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/>
              <a:t>怎么训练？</a:t>
            </a:r>
            <a:endParaRPr lang="zh-CN" altLang="en-US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/>
              <a:t>每一层应该使用什么样的模型？（强弱关系）</a:t>
            </a:r>
            <a:endParaRPr lang="zh-CN" altLang="en-US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/>
              <a:t>两层之间模型数量？</a:t>
            </a:r>
            <a:endParaRPr lang="zh-CN" altLang="en-US" sz="3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/>
              <a:t>。。。</a:t>
            </a:r>
            <a:endParaRPr lang="zh-CN" altLang="en-US" sz="3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0965" y="1686560"/>
            <a:ext cx="9134475" cy="39712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8765" y="5808980"/>
            <a:ext cx="115271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/>
              <a:t>https://www.coursera.org/learn/competitive-data-science?</a:t>
            </a:r>
            <a:endParaRPr lang="zh-CN" altLang="en-US" sz="32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" y="183515"/>
            <a:ext cx="2259330" cy="12719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566920" y="933450"/>
            <a:ext cx="36150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Week 4, Ensembling</a:t>
            </a:r>
            <a:endParaRPr lang="en-US" altLang="zh-CN" sz="2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01015" y="1550035"/>
            <a:ext cx="37331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cna_test_unass_competition.json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130925" y="1440815"/>
            <a:ext cx="21151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cna_test_pub.json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0995" y="2195195"/>
            <a:ext cx="7623810" cy="3749675"/>
          </a:xfrm>
          <a:prstGeom prst="rect">
            <a:avLst/>
          </a:prstGeom>
        </p:spPr>
      </p:pic>
      <p:pic>
        <p:nvPicPr>
          <p:cNvPr id="14" name="内容占位符 1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565" y="2195195"/>
            <a:ext cx="1254760" cy="3362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7600" y="1470660"/>
            <a:ext cx="2997835" cy="24409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940" y="554990"/>
            <a:ext cx="3077210" cy="21863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710" y="611505"/>
            <a:ext cx="3133090" cy="33000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235" y="4126865"/>
            <a:ext cx="2743200" cy="25920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080" y="3168650"/>
            <a:ext cx="2966085" cy="27832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2695" y="4170680"/>
            <a:ext cx="2663825" cy="212280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415905" y="4474210"/>
            <a:ext cx="164973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8000"/>
              <a:t>......</a:t>
            </a:r>
            <a:endParaRPr lang="en-US" altLang="zh-CN" sz="8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510030" y="680085"/>
            <a:ext cx="82073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思路：</a:t>
            </a:r>
            <a:endParaRPr lang="zh-CN" altLang="en-US" sz="3600"/>
          </a:p>
          <a:p>
            <a:r>
              <a:rPr lang="en-US" altLang="zh-CN" sz="3600"/>
              <a:t>- </a:t>
            </a:r>
            <a:r>
              <a:rPr lang="zh-CN" altLang="en-US" sz="3600"/>
              <a:t>提特征做分类任务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1510030" y="2822575"/>
            <a:ext cx="83502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提取论文</a:t>
            </a:r>
            <a:r>
              <a:rPr lang="en-US" altLang="zh-CN" sz="3600"/>
              <a:t>-</a:t>
            </a:r>
            <a:r>
              <a:rPr lang="zh-CN" altLang="en-US" sz="3600"/>
              <a:t>论文特征还是论文</a:t>
            </a:r>
            <a:r>
              <a:rPr lang="en-US" altLang="zh-CN" sz="3600"/>
              <a:t>-</a:t>
            </a:r>
            <a:r>
              <a:rPr lang="zh-CN" altLang="en-US" sz="3600"/>
              <a:t>作者特征？</a:t>
            </a:r>
            <a:endParaRPr lang="zh-CN" altLang="en-US" sz="3600"/>
          </a:p>
        </p:txBody>
      </p:sp>
      <p:sp>
        <p:nvSpPr>
          <p:cNvPr id="6" name="文本框 5"/>
          <p:cNvSpPr txBox="1"/>
          <p:nvPr/>
        </p:nvSpPr>
        <p:spPr>
          <a:xfrm>
            <a:off x="3460115" y="4237990"/>
            <a:ext cx="3535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尝试后发现后者效果更好</a:t>
            </a:r>
            <a:endParaRPr lang="zh-CN" altLang="en-US" sz="2400"/>
          </a:p>
          <a:p>
            <a:r>
              <a:rPr lang="zh-CN" altLang="en-US" sz="2400"/>
              <a:t>后者更容易进行特征工程</a:t>
            </a:r>
            <a:endParaRPr lang="zh-CN" altLang="en-US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7"/>
          <p:cNvSpPr txBox="1"/>
          <p:nvPr/>
        </p:nvSpPr>
        <p:spPr>
          <a:xfrm>
            <a:off x="1255281" y="2008970"/>
            <a:ext cx="7412730" cy="825237"/>
          </a:xfrm>
          <a:prstGeom prst="rect">
            <a:avLst/>
          </a:prstGeom>
          <a:noFill/>
          <a:ln w="12700">
            <a:solidFill>
              <a:srgbClr val="3399FF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哈希字典存储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数据集划分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939368" y="1606963"/>
            <a:ext cx="6408638" cy="3190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68580" tIns="34290" rIns="68580" bIns="34290"/>
          <a:lstStyle>
            <a:lvl1pPr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5"/>
          <p:cNvSpPr txBox="1"/>
          <p:nvPr/>
        </p:nvSpPr>
        <p:spPr>
          <a:xfrm>
            <a:off x="1571193" y="3399090"/>
            <a:ext cx="8143077" cy="807913"/>
          </a:xfrm>
          <a:prstGeom prst="rect">
            <a:avLst/>
          </a:prstGeom>
          <a:noFill/>
          <a:ln w="12700">
            <a:solidFill>
              <a:srgbClr val="3399FF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u"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Triplet Loss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Wingdings" panose="05000000000000000000" pitchFamily="2" charset="2"/>
              <a:buChar char="u"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构造特征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defRPr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1255281" y="2984558"/>
            <a:ext cx="6408638" cy="3190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68580" tIns="34290" rIns="68580" bIns="34290"/>
          <a:lstStyle>
            <a:lvl1pPr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特征工程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87107" y="4549796"/>
            <a:ext cx="8898880" cy="678263"/>
          </a:xfrm>
          <a:prstGeom prst="rect">
            <a:avLst/>
          </a:prstGeom>
          <a:noFill/>
          <a:ln w="12700">
            <a:solidFill>
              <a:srgbClr val="3399FF"/>
            </a:solidFill>
          </a:ln>
        </p:spPr>
        <p:txBody>
          <a:bodyPr wrap="square" lIns="68580" tIns="34290" rIns="68580" bIns="3429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六个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均值输出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1571194" y="4139850"/>
            <a:ext cx="6408638" cy="3190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68580" tIns="34290" rIns="68580" bIns="34290"/>
          <a:lstStyle>
            <a:lvl1pPr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FuturaA Md BT" charset="-122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42925" y="400685"/>
            <a:ext cx="10515600" cy="8185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方法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6255"/>
    </mc:Choice>
    <mc:Fallback>
      <p:transition advTm="2625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50365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数据预处理</a:t>
            </a:r>
            <a:r>
              <a:rPr lang="en-US" altLang="zh-CN" dirty="0"/>
              <a:t> </a:t>
            </a:r>
            <a:endParaRPr lang="en-US" altLang="zh-CN" dirty="0"/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zh-CN" altLang="en-US" dirty="0"/>
              <a:t>数据清洗：去除特殊字符，处理作者名字</a:t>
            </a:r>
            <a:endParaRPr lang="en-US" altLang="zh-CN" dirty="0"/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zh-CN" altLang="en-US" dirty="0"/>
              <a:t>哈希字典存储，提高查找速度，提特征做准备</a:t>
            </a:r>
            <a:endParaRPr lang="en-US" altLang="zh-CN" dirty="0"/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zh-CN" altLang="en-US" dirty="0"/>
              <a:t>数据集划分</a:t>
            </a: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2655" y="2462530"/>
            <a:ext cx="2659380" cy="32683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9660"/>
          </a:xfrm>
        </p:spPr>
        <p:txBody>
          <a:bodyPr/>
          <a:lstStyle/>
          <a:p>
            <a:r>
              <a:rPr lang="zh-CN" altLang="en-US" dirty="0"/>
              <a:t>数据集划分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2575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时间顺序与训练样本</a:t>
            </a:r>
            <a:endParaRPr lang="zh-CN" altLang="en-US" dirty="0"/>
          </a:p>
          <a:p>
            <a:pPr lvl="1">
              <a:lnSpc>
                <a:spcPct val="100000"/>
              </a:lnSpc>
            </a:pPr>
            <a:r>
              <a:rPr lang="zh-CN" altLang="en-US" sz="2400" dirty="0"/>
              <a:t>针对每一个作者</a:t>
            </a:r>
            <a:endParaRPr lang="en-US" altLang="zh-CN" dirty="0"/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zh-CN" altLang="en-US" dirty="0"/>
              <a:t>论文根据发表时间排序</a:t>
            </a:r>
            <a:endParaRPr lang="en-US" altLang="zh-CN" dirty="0"/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zh-CN" altLang="en-US" dirty="0"/>
              <a:t>最后</a:t>
            </a:r>
            <a:r>
              <a:rPr lang="en-US" altLang="zh-CN" dirty="0"/>
              <a:t>n</a:t>
            </a:r>
            <a:r>
              <a:rPr lang="zh-CN" altLang="en-US" dirty="0"/>
              <a:t>年发表的论文作为训练样本</a:t>
            </a:r>
            <a:endParaRPr lang="en-US" altLang="zh-CN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zh-CN" dirty="0"/>
          </a:p>
        </p:txBody>
      </p:sp>
      <p:sp>
        <p:nvSpPr>
          <p:cNvPr id="5" name="箭头: 右 4"/>
          <p:cNvSpPr/>
          <p:nvPr/>
        </p:nvSpPr>
        <p:spPr>
          <a:xfrm>
            <a:off x="1332089" y="5689600"/>
            <a:ext cx="9064978" cy="135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 descr="文档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59467" y="4999036"/>
            <a:ext cx="598312" cy="598312"/>
          </a:xfrm>
          <a:prstGeom prst="rect">
            <a:avLst/>
          </a:prstGeom>
        </p:spPr>
      </p:pic>
      <p:pic>
        <p:nvPicPr>
          <p:cNvPr id="10" name="图形 9" descr="文档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56091" y="4999036"/>
            <a:ext cx="598312" cy="598312"/>
          </a:xfrm>
          <a:prstGeom prst="rect">
            <a:avLst/>
          </a:prstGeom>
        </p:spPr>
      </p:pic>
      <p:pic>
        <p:nvPicPr>
          <p:cNvPr id="11" name="图形 10" descr="文档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408311" y="4999036"/>
            <a:ext cx="598312" cy="598312"/>
          </a:xfrm>
          <a:prstGeom prst="rect">
            <a:avLst/>
          </a:prstGeom>
        </p:spPr>
      </p:pic>
      <p:pic>
        <p:nvPicPr>
          <p:cNvPr id="12" name="图形 11" descr="文档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125166" y="4999036"/>
            <a:ext cx="598312" cy="598312"/>
          </a:xfrm>
          <a:prstGeom prst="rect">
            <a:avLst/>
          </a:prstGeom>
        </p:spPr>
      </p:pic>
      <p:pic>
        <p:nvPicPr>
          <p:cNvPr id="13" name="图形 12" descr="文档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328835" y="4999036"/>
            <a:ext cx="598312" cy="598312"/>
          </a:xfrm>
          <a:prstGeom prst="rect">
            <a:avLst/>
          </a:prstGeom>
        </p:spPr>
      </p:pic>
      <p:pic>
        <p:nvPicPr>
          <p:cNvPr id="14" name="图形 13" descr="文档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581899" y="4999036"/>
            <a:ext cx="598312" cy="598312"/>
          </a:xfrm>
          <a:prstGeom prst="rect">
            <a:avLst/>
          </a:prstGeom>
        </p:spPr>
      </p:pic>
      <p:pic>
        <p:nvPicPr>
          <p:cNvPr id="15" name="图形 14" descr="文档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83411" y="4999036"/>
            <a:ext cx="598312" cy="598312"/>
          </a:xfrm>
          <a:prstGeom prst="rect">
            <a:avLst/>
          </a:prstGeom>
        </p:spPr>
      </p:pic>
      <p:pic>
        <p:nvPicPr>
          <p:cNvPr id="16" name="图形 15" descr="文档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119300" y="4999036"/>
            <a:ext cx="598312" cy="59831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125166" y="5825067"/>
            <a:ext cx="81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2015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119300" y="5904089"/>
            <a:ext cx="972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9004312" y="5825067"/>
            <a:ext cx="81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2019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652415" y="5825067"/>
            <a:ext cx="812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1994</a:t>
            </a:r>
            <a:endParaRPr lang="zh-CN" altLang="en-US" dirty="0"/>
          </a:p>
        </p:txBody>
      </p:sp>
      <p:cxnSp>
        <p:nvCxnSpPr>
          <p:cNvPr id="23" name="直接连接符 22"/>
          <p:cNvCxnSpPr/>
          <p:nvPr/>
        </p:nvCxnSpPr>
        <p:spPr>
          <a:xfrm>
            <a:off x="7368124" y="4301067"/>
            <a:ext cx="26098" cy="19723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1622</Words>
  <Application>WPS 演示</Application>
  <PresentationFormat>宽屏</PresentationFormat>
  <Paragraphs>250</Paragraphs>
  <Slides>32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56" baseType="lpstr">
      <vt:lpstr>Arial</vt:lpstr>
      <vt:lpstr>宋体</vt:lpstr>
      <vt:lpstr>Wingdings</vt:lpstr>
      <vt:lpstr>Courier New</vt:lpstr>
      <vt:lpstr>微软雅黑</vt:lpstr>
      <vt:lpstr>FuturaA Md BT</vt:lpstr>
      <vt:lpstr>Times New Roman</vt:lpstr>
      <vt:lpstr>Tahoma</vt:lpstr>
      <vt:lpstr>Cambria</vt:lpstr>
      <vt:lpstr>Caladea</vt:lpstr>
      <vt:lpstr>SimSun</vt:lpstr>
      <vt:lpstr>DejaVu Math TeX Gyre</vt:lpstr>
      <vt:lpstr>MS Mincho</vt:lpstr>
      <vt:lpstr>等线 Light</vt:lpstr>
      <vt:lpstr>Calibri Light</vt:lpstr>
      <vt:lpstr>等线</vt:lpstr>
      <vt:lpstr>Calibri</vt:lpstr>
      <vt:lpstr>Arial Unicode MS</vt:lpstr>
      <vt:lpstr>Verdana</vt:lpstr>
      <vt:lpstr>Gubbi</vt:lpstr>
      <vt:lpstr>Office Theme</vt:lpstr>
      <vt:lpstr>1_Office Theme</vt:lpstr>
      <vt:lpstr>Visio.Drawing.15</vt:lpstr>
      <vt:lpstr>Visio.Drawing.15</vt:lpstr>
      <vt:lpstr>基于特征工程的增量同名消歧方法 FIND: Feature Engineering-Based Incremental Name Disambiguation Method </vt:lpstr>
      <vt:lpstr>背景及问题定义</vt:lpstr>
      <vt:lpstr>数据集</vt:lpstr>
      <vt:lpstr>数据集</vt:lpstr>
      <vt:lpstr>数据集</vt:lpstr>
      <vt:lpstr>PowerPoint 演示文稿</vt:lpstr>
      <vt:lpstr>PowerPoint 演示文稿</vt:lpstr>
      <vt:lpstr>预处理</vt:lpstr>
      <vt:lpstr>数据集划分</vt:lpstr>
      <vt:lpstr>PowerPoint 演示文稿</vt:lpstr>
      <vt:lpstr>PowerPoint 演示文稿</vt:lpstr>
      <vt:lpstr>特征工程</vt:lpstr>
      <vt:lpstr>PowerPoint 演示文稿</vt:lpstr>
      <vt:lpstr>PowerPoint 演示文稿</vt:lpstr>
      <vt:lpstr>PowerPoint 演示文稿</vt:lpstr>
      <vt:lpstr>集成学习</vt:lpstr>
      <vt:lpstr>集成学习</vt:lpstr>
      <vt:lpstr>实验结果和分析</vt:lpstr>
      <vt:lpstr>特征分析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不足</vt:lpstr>
      <vt:lpstr>模型融合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guo amy</dc:creator>
  <cp:lastModifiedBy>YY</cp:lastModifiedBy>
  <cp:revision>177</cp:revision>
  <dcterms:created xsi:type="dcterms:W3CDTF">2019-12-27T05:29:48Z</dcterms:created>
  <dcterms:modified xsi:type="dcterms:W3CDTF">2019-12-27T05:29:48Z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2052-11.1.0.8865</vt:lpwstr>
  </property>
</Properties>
</file>